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A92D3-B561-4832-9D44-FFA2EEC81583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7F9E2-33F5-4A35-8B11-7268AAC7A5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408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Serous membrane consists</a:t>
            </a:r>
            <a:r>
              <a:rPr lang="en-US" baseline="0" dirty="0" smtClean="0"/>
              <a:t> of a layer of simple squamous </a:t>
            </a:r>
            <a:r>
              <a:rPr lang="en-US" baseline="0" dirty="0" err="1" smtClean="0"/>
              <a:t>eipthelium</a:t>
            </a:r>
            <a:r>
              <a:rPr lang="en-US" baseline="0" dirty="0" smtClean="0"/>
              <a:t> and a thin layer of connective tissue.</a:t>
            </a:r>
          </a:p>
          <a:p>
            <a:r>
              <a:rPr lang="en-US" baseline="0" dirty="0" smtClean="0"/>
              <a:t>Mucous </a:t>
            </a:r>
            <a:r>
              <a:rPr lang="en-US" baseline="0" dirty="0" err="1" smtClean="0"/>
              <a:t>mebranes</a:t>
            </a:r>
            <a:r>
              <a:rPr lang="en-US" baseline="0" dirty="0" smtClean="0"/>
              <a:t> are epithelium overlying a layer of loose connective tissue and </a:t>
            </a:r>
            <a:r>
              <a:rPr lang="en-US" baseline="0" dirty="0" err="1" smtClean="0"/>
              <a:t>enbedded</a:t>
            </a:r>
            <a:r>
              <a:rPr lang="en-US" baseline="0" dirty="0" smtClean="0"/>
              <a:t> with goblet cells that secrete mucous</a:t>
            </a:r>
          </a:p>
          <a:p>
            <a:r>
              <a:rPr lang="en-US" baseline="0" dirty="0" smtClean="0"/>
              <a:t>Synovial membranes are dense connective tissue overlaying loose connective tissue and adipose tissue, secrete synovial fluid into a joint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F9E2-33F5-4A35-8B11-7268AAC7A5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05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Subcutaneous layer is a mass of loose connective tissue and adipose</a:t>
            </a:r>
            <a:r>
              <a:rPr lang="en-US" baseline="0" dirty="0" smtClean="0"/>
              <a:t> tissue that bind the skin to the underlying organs.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7F9E2-33F5-4A35-8B11-7268AAC7A5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96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CE4CE2C-8C72-40D5-A6B4-987B78F08627}" type="datetimeFigureOut">
              <a:rPr lang="en-US" smtClean="0"/>
              <a:t>5/27/2013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483B599-E452-45B2-91F0-7A00C83CA65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Pleasant Valley High School</a:t>
            </a:r>
          </a:p>
          <a:p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3: the Integumentary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4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Melanocytes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Specialized cells in the </a:t>
            </a:r>
            <a:r>
              <a:rPr lang="en-US" dirty="0" err="1" smtClean="0"/>
              <a:t>eipdermis</a:t>
            </a:r>
            <a:endParaRPr lang="en-US" dirty="0" smtClean="0"/>
          </a:p>
          <a:p>
            <a:r>
              <a:rPr lang="en-US" dirty="0" smtClean="0"/>
              <a:t>Produce </a:t>
            </a:r>
            <a:r>
              <a:rPr lang="en-US" i="1" dirty="0" smtClean="0"/>
              <a:t>melanin</a:t>
            </a:r>
            <a:r>
              <a:rPr lang="en-US" dirty="0" smtClean="0"/>
              <a:t>, a dark pigment that determines skin color</a:t>
            </a:r>
          </a:p>
          <a:p>
            <a:pPr lvl="1"/>
            <a:r>
              <a:rPr lang="en-US" dirty="0" smtClean="0"/>
              <a:t>Absorb UV to prevent DNA mutations</a:t>
            </a:r>
          </a:p>
        </p:txBody>
      </p:sp>
      <p:pic>
        <p:nvPicPr>
          <p:cNvPr id="4098" name="Picture 2" descr="http://bestofbothworldsaz.com/wp-content/uploads/2010/10/Picture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39575"/>
            <a:ext cx="4038600" cy="436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7543800" y="5029200"/>
            <a:ext cx="762000" cy="228600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6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Color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Determined by:</a:t>
            </a:r>
          </a:p>
          <a:p>
            <a:pPr lvl="1"/>
            <a:r>
              <a:rPr lang="en-US" dirty="0" smtClean="0"/>
              <a:t>Concentration of melanin</a:t>
            </a:r>
          </a:p>
          <a:p>
            <a:pPr lvl="1"/>
            <a:r>
              <a:rPr lang="en-US" dirty="0" smtClean="0"/>
              <a:t>Size of pigment granules in melanocytes</a:t>
            </a:r>
          </a:p>
          <a:p>
            <a:pPr lvl="1"/>
            <a:r>
              <a:rPr lang="en-US" dirty="0" smtClean="0"/>
              <a:t>Blood in dermal vessels</a:t>
            </a:r>
          </a:p>
          <a:p>
            <a:pPr lvl="1"/>
            <a:r>
              <a:rPr lang="en-US" dirty="0" smtClean="0"/>
              <a:t>Amount of UV exposure</a:t>
            </a:r>
          </a:p>
          <a:p>
            <a:pPr lvl="1"/>
            <a:r>
              <a:rPr lang="en-US" dirty="0" smtClean="0"/>
              <a:t>Overexposure to X-rays</a:t>
            </a:r>
          </a:p>
          <a:p>
            <a:pPr lvl="1"/>
            <a:r>
              <a:rPr lang="en-US" dirty="0" smtClean="0"/>
              <a:t>Diet</a:t>
            </a:r>
          </a:p>
          <a:p>
            <a:pPr lvl="2"/>
            <a:r>
              <a:rPr lang="en-US" dirty="0" smtClean="0"/>
              <a:t>Lot of carotene in yellow/orange vegetables will turn skin yellow</a:t>
            </a:r>
          </a:p>
          <a:p>
            <a:pPr lvl="1"/>
            <a:r>
              <a:rPr lang="en-US" dirty="0" smtClean="0"/>
              <a:t>When blood is high in [O2], skin appears reddish</a:t>
            </a:r>
          </a:p>
          <a:p>
            <a:pPr lvl="1"/>
            <a:r>
              <a:rPr lang="en-US" dirty="0" smtClean="0"/>
              <a:t>When blood is low in [O2], skin appears bluish</a:t>
            </a:r>
          </a:p>
          <a:p>
            <a:pPr lvl="2"/>
            <a:r>
              <a:rPr lang="en-US" dirty="0" smtClean="0"/>
              <a:t>Condition called cyanosis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34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Fingerprints – result of folds in the dermal papillae</a:t>
            </a:r>
          </a:p>
          <a:p>
            <a:r>
              <a:rPr lang="en-US" dirty="0" smtClean="0"/>
              <a:t>Binds the epidermis to tissues beneath</a:t>
            </a:r>
          </a:p>
          <a:p>
            <a:r>
              <a:rPr lang="en-US" dirty="0" smtClean="0"/>
              <a:t>Gives skin toughness and elasticity</a:t>
            </a:r>
          </a:p>
          <a:p>
            <a:r>
              <a:rPr lang="en-US" dirty="0" smtClean="0"/>
              <a:t>Supplies blood supply to all skin cells and regulate temperature</a:t>
            </a:r>
          </a:p>
          <a:p>
            <a:r>
              <a:rPr lang="en-US" dirty="0" smtClean="0"/>
              <a:t>Nerve cells are scattered throughout</a:t>
            </a:r>
          </a:p>
          <a:p>
            <a:r>
              <a:rPr lang="en-US" dirty="0" smtClean="0"/>
              <a:t>Motors process are a result of impulses ending in the dermis</a:t>
            </a:r>
          </a:p>
          <a:p>
            <a:r>
              <a:rPr lang="en-US" dirty="0" smtClean="0"/>
              <a:t>Sensory receptors send signals from dermis to the brain</a:t>
            </a:r>
          </a:p>
          <a:p>
            <a:r>
              <a:rPr lang="en-US" dirty="0" smtClean="0"/>
              <a:t>Contains:</a:t>
            </a:r>
          </a:p>
          <a:p>
            <a:pPr lvl="1"/>
            <a:r>
              <a:rPr lang="en-US" dirty="0" smtClean="0"/>
              <a:t>Hair follicles</a:t>
            </a:r>
          </a:p>
          <a:p>
            <a:pPr lvl="1"/>
            <a:r>
              <a:rPr lang="en-US" dirty="0" smtClean="0"/>
              <a:t>Sebaceous glands (oil producing)</a:t>
            </a:r>
          </a:p>
          <a:p>
            <a:pPr lvl="1"/>
            <a:r>
              <a:rPr lang="en-US" dirty="0" smtClean="0"/>
              <a:t>Sweat glands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17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content.answcdn.com/main/content/img/elsevier/dental/f0168-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768" y="1752600"/>
            <a:ext cx="5478463" cy="437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39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Subcutaneous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called the hypodermis</a:t>
            </a:r>
          </a:p>
          <a:p>
            <a:r>
              <a:rPr lang="en-US" dirty="0" smtClean="0"/>
              <a:t>Loose connective tissue, adipose tissue, collagen, and elastic fibers</a:t>
            </a:r>
          </a:p>
          <a:p>
            <a:pPr lvl="1"/>
            <a:r>
              <a:rPr lang="en-US" dirty="0" smtClean="0"/>
              <a:t>Fibers run parallel to the skin surface</a:t>
            </a:r>
          </a:p>
          <a:p>
            <a:r>
              <a:rPr lang="en-US" dirty="0" smtClean="0"/>
              <a:t>NO distinct layer between dermis and hypodermis</a:t>
            </a:r>
          </a:p>
          <a:p>
            <a:r>
              <a:rPr lang="en-US" dirty="0" smtClean="0"/>
              <a:t>Functions:</a:t>
            </a:r>
          </a:p>
          <a:p>
            <a:pPr lvl="1"/>
            <a:r>
              <a:rPr lang="en-US" dirty="0" smtClean="0"/>
              <a:t>Insulation</a:t>
            </a:r>
          </a:p>
          <a:p>
            <a:pPr lvl="1"/>
            <a:r>
              <a:rPr lang="en-US" dirty="0" smtClean="0"/>
              <a:t>Contains major blood vessels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1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6.4 Accessory Organs of the Skin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Hair follicle</a:t>
            </a:r>
          </a:p>
          <a:p>
            <a:pPr lvl="1"/>
            <a:r>
              <a:rPr lang="en-US" dirty="0" smtClean="0"/>
              <a:t>Group of epidermal cells in a </a:t>
            </a:r>
            <a:r>
              <a:rPr lang="en-US" dirty="0" err="1" smtClean="0"/>
              <a:t>tubelike</a:t>
            </a:r>
            <a:r>
              <a:rPr lang="en-US" dirty="0" smtClean="0"/>
              <a:t> depression. Hair root has blood supply. Hair shaft is dead epidermal cells</a:t>
            </a:r>
          </a:p>
          <a:p>
            <a:r>
              <a:rPr lang="en-US" dirty="0" smtClean="0"/>
              <a:t>Hair Pigment</a:t>
            </a:r>
          </a:p>
          <a:p>
            <a:pPr lvl="1"/>
            <a:r>
              <a:rPr lang="en-US" dirty="0" smtClean="0"/>
              <a:t>Abundance of melanin = dark hair</a:t>
            </a:r>
          </a:p>
          <a:p>
            <a:pPr lvl="1"/>
            <a:r>
              <a:rPr lang="en-US" dirty="0" smtClean="0"/>
              <a:t>Intermediate melanin = blonde hair</a:t>
            </a:r>
          </a:p>
          <a:p>
            <a:pPr lvl="1"/>
            <a:r>
              <a:rPr lang="en-US" dirty="0" smtClean="0"/>
              <a:t>No melanin = white hair</a:t>
            </a:r>
          </a:p>
          <a:p>
            <a:pPr lvl="1"/>
            <a:r>
              <a:rPr lang="en-US" dirty="0" err="1" smtClean="0"/>
              <a:t>Trichosiderin</a:t>
            </a:r>
            <a:r>
              <a:rPr lang="en-US" dirty="0" smtClean="0"/>
              <a:t> – pigment only found in red hair</a:t>
            </a:r>
          </a:p>
          <a:p>
            <a:r>
              <a:rPr lang="en-US" dirty="0" err="1" smtClean="0"/>
              <a:t>Arrector</a:t>
            </a:r>
            <a:r>
              <a:rPr lang="en-US" dirty="0" smtClean="0"/>
              <a:t> </a:t>
            </a:r>
            <a:r>
              <a:rPr lang="en-US" dirty="0" err="1" smtClean="0"/>
              <a:t>pilli</a:t>
            </a:r>
            <a:r>
              <a:rPr lang="en-US" dirty="0" smtClean="0"/>
              <a:t> muscle</a:t>
            </a:r>
          </a:p>
          <a:p>
            <a:pPr lvl="1"/>
            <a:r>
              <a:rPr lang="en-US" dirty="0" smtClean="0"/>
              <a:t>Muscle responsible for “</a:t>
            </a:r>
            <a:r>
              <a:rPr lang="en-US" dirty="0" err="1" smtClean="0"/>
              <a:t>goosebumps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Sebaceous gland</a:t>
            </a:r>
          </a:p>
          <a:p>
            <a:pPr lvl="1"/>
            <a:r>
              <a:rPr lang="en-US" dirty="0" smtClean="0"/>
              <a:t>Excrete fatty oil mixture of oil and cellular debris</a:t>
            </a:r>
          </a:p>
          <a:p>
            <a:pPr lvl="2"/>
            <a:r>
              <a:rPr lang="en-US" dirty="0" smtClean="0"/>
              <a:t>Sebum  - name given to mixture excreted through sebaceous gland</a:t>
            </a:r>
          </a:p>
        </p:txBody>
      </p:sp>
    </p:spTree>
    <p:extLst>
      <p:ext uri="{BB962C8B-B14F-4D97-AF65-F5344CB8AC3E}">
        <p14:creationId xmlns:p14="http://schemas.microsoft.com/office/powerpoint/2010/main" val="300270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Nails</a:t>
            </a:r>
          </a:p>
          <a:p>
            <a:pPr lvl="1"/>
            <a:r>
              <a:rPr lang="en-US" dirty="0" smtClean="0"/>
              <a:t>Nail plate overlies the nail bed</a:t>
            </a:r>
          </a:p>
          <a:p>
            <a:pPr lvl="2"/>
            <a:r>
              <a:rPr lang="en-US" dirty="0" smtClean="0"/>
              <a:t>Made of specialized epithelium which becomes keratinized</a:t>
            </a:r>
          </a:p>
          <a:p>
            <a:pPr lvl="1"/>
            <a:r>
              <a:rPr lang="en-US" dirty="0" err="1" smtClean="0"/>
              <a:t>lunula</a:t>
            </a:r>
            <a:r>
              <a:rPr lang="en-US" dirty="0"/>
              <a:t> </a:t>
            </a:r>
            <a:r>
              <a:rPr lang="en-US" dirty="0" smtClean="0"/>
              <a:t>– the half moon, white spot on the nail, the most active growing site on the nail</a:t>
            </a:r>
          </a:p>
          <a:p>
            <a:pPr lvl="1"/>
            <a:r>
              <a:rPr lang="en-US" dirty="0" smtClean="0"/>
              <a:t>FYI – the thumbnail grows the slowest, the middle finger’s nail grows fastest</a:t>
            </a:r>
            <a:endParaRPr lang="en-US" dirty="0"/>
          </a:p>
        </p:txBody>
      </p:sp>
      <p:pic>
        <p:nvPicPr>
          <p:cNvPr id="6" name="Content Placeholder 5" descr="shi25707_06_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68710"/>
            <a:ext cx="4038600" cy="390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07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Sweat glands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AKA: sudoriferous glands</a:t>
            </a:r>
          </a:p>
          <a:p>
            <a:pPr lvl="1"/>
            <a:r>
              <a:rPr lang="en-US" dirty="0" err="1" smtClean="0"/>
              <a:t>Eccrine</a:t>
            </a:r>
            <a:r>
              <a:rPr lang="en-US" dirty="0" smtClean="0"/>
              <a:t> glands – most abundant, respond to elevated body temperature, found on forehead, neck, and back</a:t>
            </a:r>
          </a:p>
          <a:p>
            <a:pPr lvl="1"/>
            <a:r>
              <a:rPr lang="en-US" dirty="0" smtClean="0"/>
              <a:t>Apocrine gland – activate when a person is emotionally upset or uncomfortable, most common in the groin region and hair follicles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Modified Sweat Glands:</a:t>
            </a:r>
          </a:p>
          <a:p>
            <a:pPr lvl="1"/>
            <a:r>
              <a:rPr lang="en-US" dirty="0" err="1" smtClean="0"/>
              <a:t>Ceruminous</a:t>
            </a:r>
            <a:r>
              <a:rPr lang="en-US" dirty="0" smtClean="0"/>
              <a:t> glands</a:t>
            </a:r>
          </a:p>
          <a:p>
            <a:pPr lvl="2"/>
            <a:r>
              <a:rPr lang="en-US" dirty="0" smtClean="0"/>
              <a:t>In the inner ear, secrete ear wax</a:t>
            </a:r>
          </a:p>
          <a:p>
            <a:pPr lvl="1"/>
            <a:r>
              <a:rPr lang="en-US" dirty="0" smtClean="0"/>
              <a:t>Mammary glands</a:t>
            </a:r>
          </a:p>
          <a:p>
            <a:pPr lvl="2"/>
            <a:r>
              <a:rPr lang="en-US" dirty="0" smtClean="0"/>
              <a:t>Found in the breast, secrete nutrient rich milk for progeny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69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6.5 Temperature Regulation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Skin is stimulated by the nervous system to release heat when necessary</a:t>
            </a:r>
          </a:p>
          <a:p>
            <a:r>
              <a:rPr lang="en-US" dirty="0" smtClean="0"/>
              <a:t>Vasodilation – dilation of the blood vessels to increase the flow of warm blood, controlled by the hypothalamus</a:t>
            </a:r>
          </a:p>
          <a:p>
            <a:r>
              <a:rPr lang="en-US" dirty="0" err="1" smtClean="0"/>
              <a:t>Eccrine</a:t>
            </a:r>
            <a:r>
              <a:rPr lang="en-US" dirty="0" smtClean="0"/>
              <a:t> glands produce sweat to decrease temperature</a:t>
            </a:r>
          </a:p>
          <a:p>
            <a:r>
              <a:rPr lang="en-US" dirty="0" smtClean="0"/>
              <a:t>Vasoconstriction reduces blood flow and initiates shivering to maintain heat</a:t>
            </a:r>
          </a:p>
          <a:p>
            <a:r>
              <a:rPr lang="en-US" dirty="0" smtClean="0"/>
              <a:t>80% of body heat is lost through the 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72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6.6 Healing of Wounds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Inflammation – normal response to injury or stress, results in redness and swelling, painful to the touch</a:t>
            </a:r>
          </a:p>
          <a:p>
            <a:r>
              <a:rPr lang="en-US" dirty="0" smtClean="0"/>
              <a:t>Scab formation</a:t>
            </a:r>
          </a:p>
          <a:p>
            <a:r>
              <a:rPr lang="en-US" dirty="0" smtClean="0"/>
              <a:t>Newly formed CT sometimes form a scar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8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Skin and the Integumentary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25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a Scab</a:t>
            </a:r>
            <a:endParaRPr lang="en-US" dirty="0"/>
          </a:p>
        </p:txBody>
      </p:sp>
      <p:pic>
        <p:nvPicPr>
          <p:cNvPr id="7" name="Content Placeholder 6" descr="shi25707_06_13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00200"/>
            <a:ext cx="3124200" cy="515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61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25707_06_13b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24000"/>
            <a:ext cx="4190999" cy="515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64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25707_06_13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600200"/>
            <a:ext cx="3124200" cy="5187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90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25707_06_13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4158712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29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25707_06_13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00199"/>
            <a:ext cx="4114800" cy="5202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231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25707_06_13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00199"/>
            <a:ext cx="4114800" cy="520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74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25707_06_13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1524000"/>
            <a:ext cx="4214221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44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hi25707_06_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20148"/>
            <a:ext cx="5257800" cy="6537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Skin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 familiar with these disorders:</a:t>
            </a:r>
          </a:p>
          <a:p>
            <a:pPr lvl="1"/>
            <a:r>
              <a:rPr lang="en-US" dirty="0" smtClean="0"/>
              <a:t>Acne</a:t>
            </a:r>
          </a:p>
          <a:p>
            <a:pPr lvl="1"/>
            <a:r>
              <a:rPr lang="en-US" dirty="0" smtClean="0"/>
              <a:t>Alopecia</a:t>
            </a:r>
          </a:p>
          <a:p>
            <a:pPr lvl="1"/>
            <a:r>
              <a:rPr lang="en-US" dirty="0" smtClean="0"/>
              <a:t>Birthmarks</a:t>
            </a:r>
          </a:p>
          <a:p>
            <a:pPr lvl="1"/>
            <a:r>
              <a:rPr lang="en-US" dirty="0" smtClean="0"/>
              <a:t>Boil</a:t>
            </a:r>
          </a:p>
          <a:p>
            <a:pPr lvl="1"/>
            <a:r>
              <a:rPr lang="en-US" dirty="0" smtClean="0"/>
              <a:t>Carbuncle</a:t>
            </a:r>
          </a:p>
          <a:p>
            <a:pPr lvl="1"/>
            <a:r>
              <a:rPr lang="en-US" dirty="0" smtClean="0"/>
              <a:t>Cyst</a:t>
            </a:r>
          </a:p>
          <a:p>
            <a:pPr lvl="1"/>
            <a:r>
              <a:rPr lang="en-US" dirty="0" smtClean="0"/>
              <a:t>Dermatitis</a:t>
            </a:r>
          </a:p>
          <a:p>
            <a:pPr lvl="1"/>
            <a:r>
              <a:rPr lang="en-US" dirty="0" smtClean="0"/>
              <a:t>Eczema</a:t>
            </a:r>
          </a:p>
          <a:p>
            <a:pPr lvl="1"/>
            <a:r>
              <a:rPr lang="en-US" dirty="0" smtClean="0"/>
              <a:t>Impetigo</a:t>
            </a:r>
          </a:p>
          <a:p>
            <a:pPr lvl="1"/>
            <a:r>
              <a:rPr lang="en-US" dirty="0" err="1" smtClean="0"/>
              <a:t>Pediculosis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Pruritus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62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6.1 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Organ</a:t>
            </a:r>
            <a:r>
              <a:rPr lang="en-US" dirty="0" smtClean="0"/>
              <a:t> – two or more kinds of tissues grouped together to perform a specialized function</a:t>
            </a:r>
          </a:p>
          <a:p>
            <a:pPr lvl="1"/>
            <a:r>
              <a:rPr lang="en-US" dirty="0" smtClean="0"/>
              <a:t>By definition, the skin is an organ, the largest organ in/on the human body</a:t>
            </a:r>
          </a:p>
          <a:p>
            <a:pPr lvl="2"/>
            <a:r>
              <a:rPr lang="en-US" dirty="0" smtClean="0"/>
              <a:t>Composed of epithelium and connective tissue and spans the entire external surface of the body</a:t>
            </a:r>
          </a:p>
          <a:p>
            <a:pPr lvl="2"/>
            <a:r>
              <a:rPr lang="en-US" dirty="0" smtClean="0"/>
              <a:t>Used to protect the body from external intrusions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01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6.2 Types of Membranes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Four major types of membranes associated with the integumentary system</a:t>
            </a:r>
          </a:p>
          <a:p>
            <a:pPr lvl="1"/>
            <a:r>
              <a:rPr lang="en-US" dirty="0" smtClean="0"/>
              <a:t>Serous Membrane</a:t>
            </a:r>
          </a:p>
          <a:p>
            <a:pPr lvl="2"/>
            <a:r>
              <a:rPr lang="en-US" dirty="0" smtClean="0"/>
              <a:t>Line body cavities that lack openings to the outside, inner linings of the thorax and abdomen</a:t>
            </a:r>
          </a:p>
          <a:p>
            <a:pPr lvl="3"/>
            <a:r>
              <a:rPr lang="en-US" dirty="0" smtClean="0"/>
              <a:t>Secrete serous fluids, a watery fluid that lubricates membrane surface</a:t>
            </a:r>
          </a:p>
          <a:p>
            <a:pPr lvl="1"/>
            <a:r>
              <a:rPr lang="en-US" dirty="0" smtClean="0"/>
              <a:t>Mucous Membrane</a:t>
            </a:r>
          </a:p>
          <a:p>
            <a:pPr lvl="2"/>
            <a:r>
              <a:rPr lang="en-US" dirty="0" smtClean="0"/>
              <a:t>Line cavities and tubes that open to the outside</a:t>
            </a:r>
          </a:p>
          <a:p>
            <a:pPr lvl="3"/>
            <a:r>
              <a:rPr lang="en-US" dirty="0" smtClean="0"/>
              <a:t>Include oral and nasal cavities and digestive, respiratory, urinary and reproductive tracts</a:t>
            </a:r>
          </a:p>
          <a:p>
            <a:pPr lvl="1"/>
            <a:r>
              <a:rPr lang="en-US" dirty="0" smtClean="0"/>
              <a:t>Synovial Membrane</a:t>
            </a:r>
          </a:p>
          <a:p>
            <a:pPr lvl="2"/>
            <a:r>
              <a:rPr lang="en-US" dirty="0" smtClean="0"/>
              <a:t>Form the inner linings of joint cavities between bones</a:t>
            </a:r>
          </a:p>
          <a:p>
            <a:pPr lvl="1"/>
            <a:r>
              <a:rPr lang="en-US" dirty="0" smtClean="0"/>
              <a:t>Cutaneous Membrane</a:t>
            </a:r>
          </a:p>
          <a:p>
            <a:pPr lvl="2"/>
            <a:r>
              <a:rPr lang="en-US" dirty="0" smtClean="0"/>
              <a:t>Skin…we have a whole unit about it…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6.3 Skin and its tissues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Skin:</a:t>
            </a:r>
          </a:p>
          <a:p>
            <a:pPr lvl="1"/>
            <a:r>
              <a:rPr lang="en-US" dirty="0" smtClean="0"/>
              <a:t>Is vital to maintaining homeostasis</a:t>
            </a:r>
          </a:p>
          <a:p>
            <a:pPr lvl="1"/>
            <a:r>
              <a:rPr lang="en-US" dirty="0" smtClean="0"/>
              <a:t>Regulates body temperature</a:t>
            </a:r>
          </a:p>
          <a:p>
            <a:pPr lvl="1"/>
            <a:r>
              <a:rPr lang="en-US" dirty="0" smtClean="0"/>
              <a:t>Retards water loss</a:t>
            </a:r>
          </a:p>
          <a:p>
            <a:pPr lvl="1"/>
            <a:r>
              <a:rPr lang="en-US" dirty="0" smtClean="0"/>
              <a:t>Houses sensory receptors</a:t>
            </a:r>
          </a:p>
          <a:p>
            <a:pPr lvl="1"/>
            <a:r>
              <a:rPr lang="en-US" dirty="0" smtClean="0"/>
              <a:t>Synthesizes </a:t>
            </a:r>
            <a:r>
              <a:rPr lang="en-US" dirty="0" err="1" smtClean="0"/>
              <a:t>biochemicals</a:t>
            </a:r>
            <a:r>
              <a:rPr lang="en-US" dirty="0" smtClean="0"/>
              <a:t> like Vitamin D</a:t>
            </a:r>
          </a:p>
          <a:p>
            <a:pPr lvl="1"/>
            <a:r>
              <a:rPr lang="en-US" dirty="0" smtClean="0"/>
              <a:t>Excretes waste</a:t>
            </a:r>
          </a:p>
        </p:txBody>
      </p:sp>
    </p:spTree>
    <p:extLst>
      <p:ext uri="{BB962C8B-B14F-4D97-AF65-F5344CB8AC3E}">
        <p14:creationId xmlns:p14="http://schemas.microsoft.com/office/powerpoint/2010/main" val="3734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Two layers</a:t>
            </a:r>
          </a:p>
          <a:p>
            <a:pPr lvl="1"/>
            <a:r>
              <a:rPr lang="en-US" dirty="0" smtClean="0"/>
              <a:t>Epidermis</a:t>
            </a:r>
          </a:p>
          <a:p>
            <a:pPr lvl="2"/>
            <a:r>
              <a:rPr lang="en-US" dirty="0" smtClean="0"/>
              <a:t>Outer layer composed of stratified squamous epithelium</a:t>
            </a:r>
          </a:p>
          <a:p>
            <a:pPr lvl="1"/>
            <a:r>
              <a:rPr lang="en-US" dirty="0" smtClean="0"/>
              <a:t>Dermis</a:t>
            </a:r>
          </a:p>
          <a:p>
            <a:pPr lvl="2"/>
            <a:r>
              <a:rPr lang="en-US" dirty="0" smtClean="0"/>
              <a:t>Inner layer composed of connective tissue, elastic fibers, epithelium, smooth muscle tissue, nervous tissue, and blood</a:t>
            </a:r>
          </a:p>
          <a:p>
            <a:pPr lvl="2"/>
            <a:r>
              <a:rPr lang="en-US" dirty="0" smtClean="0"/>
              <a:t>a </a:t>
            </a:r>
            <a:r>
              <a:rPr lang="en-US" i="1" dirty="0" smtClean="0"/>
              <a:t>basement membrane</a:t>
            </a:r>
            <a:r>
              <a:rPr lang="en-US" dirty="0" smtClean="0"/>
              <a:t> is anchored to the dermis and separates the two layers</a:t>
            </a:r>
            <a:endParaRPr lang="en-US" dirty="0"/>
          </a:p>
        </p:txBody>
      </p:sp>
      <p:pic>
        <p:nvPicPr>
          <p:cNvPr id="1026" name="Picture 2" descr="http://drzubaidi.com/blog/wp-content/uploads/2012/01/skin-epidermis-dermis-hair-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4"/>
          <a:stretch/>
        </p:blipFill>
        <p:spPr bwMode="auto">
          <a:xfrm>
            <a:off x="4648200" y="2444220"/>
            <a:ext cx="4038600" cy="270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35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Epidermis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Avascular – no blood vessels due to its composition of squamous epithelium</a:t>
            </a:r>
          </a:p>
          <a:p>
            <a:r>
              <a:rPr lang="en-US" dirty="0" smtClean="0"/>
              <a:t>Deepest layer of epidermis is called the </a:t>
            </a:r>
            <a:r>
              <a:rPr lang="en-US" i="1" dirty="0" smtClean="0"/>
              <a:t>stratum </a:t>
            </a:r>
            <a:r>
              <a:rPr lang="en-US" i="1" dirty="0" err="1" smtClean="0"/>
              <a:t>basale</a:t>
            </a:r>
            <a:r>
              <a:rPr lang="en-US" dirty="0" smtClean="0"/>
              <a:t>(stratum </a:t>
            </a:r>
            <a:r>
              <a:rPr lang="en-US" dirty="0" err="1" smtClean="0"/>
              <a:t>germinativum</a:t>
            </a:r>
            <a:r>
              <a:rPr lang="en-US" dirty="0" smtClean="0"/>
              <a:t>) is nourished by blood vessels</a:t>
            </a:r>
          </a:p>
          <a:p>
            <a:r>
              <a:rPr lang="en-US" dirty="0" smtClean="0"/>
              <a:t>Older epidermal cells are pushed outwards and die</a:t>
            </a:r>
          </a:p>
          <a:p>
            <a:pPr lvl="1"/>
            <a:r>
              <a:rPr lang="en-US" dirty="0" smtClean="0"/>
              <a:t>These older cells are called </a:t>
            </a:r>
            <a:r>
              <a:rPr lang="en-US" i="1" dirty="0" smtClean="0"/>
              <a:t>keratinocytes</a:t>
            </a:r>
            <a:endParaRPr lang="en-US" dirty="0" smtClean="0"/>
          </a:p>
          <a:p>
            <a:pPr lvl="2"/>
            <a:r>
              <a:rPr lang="en-US" dirty="0" smtClean="0"/>
              <a:t>They have hardened in a process called keratinization</a:t>
            </a:r>
          </a:p>
          <a:p>
            <a:pPr lvl="3"/>
            <a:r>
              <a:rPr lang="en-US" dirty="0" smtClean="0"/>
              <a:t>The cytoplasm fills with strands of a protein called keratin and form the outer most layer of the epidermis, </a:t>
            </a:r>
            <a:r>
              <a:rPr lang="en-US" i="1" dirty="0" smtClean="0"/>
              <a:t>stratum </a:t>
            </a:r>
            <a:r>
              <a:rPr lang="en-US" i="1" dirty="0" err="1" smtClean="0"/>
              <a:t>corneum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7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Stratum </a:t>
            </a:r>
            <a:r>
              <a:rPr lang="en-US" dirty="0" err="1" smtClean="0"/>
              <a:t>corneum</a:t>
            </a:r>
            <a:endParaRPr lang="en-US" dirty="0" smtClean="0"/>
          </a:p>
          <a:p>
            <a:r>
              <a:rPr lang="en-US" dirty="0" smtClean="0"/>
              <a:t>Stratum </a:t>
            </a:r>
            <a:r>
              <a:rPr lang="en-US" dirty="0" err="1" smtClean="0"/>
              <a:t>lucidum</a:t>
            </a:r>
            <a:r>
              <a:rPr lang="en-US" dirty="0" smtClean="0"/>
              <a:t> – only in palms and feet</a:t>
            </a:r>
          </a:p>
          <a:p>
            <a:r>
              <a:rPr lang="en-US" dirty="0" smtClean="0"/>
              <a:t>Stratum </a:t>
            </a:r>
            <a:r>
              <a:rPr lang="en-US" dirty="0" err="1" smtClean="0"/>
              <a:t>granulosum</a:t>
            </a:r>
            <a:endParaRPr lang="en-US" dirty="0" smtClean="0"/>
          </a:p>
          <a:p>
            <a:r>
              <a:rPr lang="en-US" dirty="0" smtClean="0"/>
              <a:t>Stratum </a:t>
            </a:r>
            <a:r>
              <a:rPr lang="en-US" dirty="0" err="1" smtClean="0"/>
              <a:t>spinosum</a:t>
            </a:r>
            <a:endParaRPr lang="en-US" dirty="0" smtClean="0"/>
          </a:p>
          <a:p>
            <a:r>
              <a:rPr lang="en-US" dirty="0" smtClean="0"/>
              <a:t>Stratum </a:t>
            </a:r>
            <a:r>
              <a:rPr lang="en-US" dirty="0" err="1" smtClean="0"/>
              <a:t>basale</a:t>
            </a:r>
            <a:endParaRPr lang="en-US" dirty="0"/>
          </a:p>
        </p:txBody>
      </p:sp>
      <p:pic>
        <p:nvPicPr>
          <p:cNvPr id="2050" name="Picture 2" descr="http://bestofbothworldsaz.com/wp-content/uploads/2010/10/Picture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39575"/>
            <a:ext cx="4038600" cy="436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17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healthy skin, production of epidermal cells is closely balanced with the loss of cells within the stratum </a:t>
            </a:r>
            <a:r>
              <a:rPr lang="en-US" dirty="0" err="1" smtClean="0"/>
              <a:t>corneum</a:t>
            </a:r>
            <a:r>
              <a:rPr lang="en-US" dirty="0" smtClean="0"/>
              <a:t> and does not allow the skin to wear away completely</a:t>
            </a:r>
            <a:endParaRPr lang="en-US" dirty="0"/>
          </a:p>
        </p:txBody>
      </p:sp>
      <p:pic>
        <p:nvPicPr>
          <p:cNvPr id="3074" name="Picture 2" descr="http://bestofbothworldsaz.com/wp-content/uploads/2010/10/Picture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39575"/>
            <a:ext cx="4038600" cy="436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77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74</TotalTime>
  <Words>954</Words>
  <Application>Microsoft Office PowerPoint</Application>
  <PresentationFormat>On-screen Show (4:3)</PresentationFormat>
  <Paragraphs>142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Apothecary</vt:lpstr>
      <vt:lpstr>Unit 3: the Integumentary System</vt:lpstr>
      <vt:lpstr>Chapter 6:</vt:lpstr>
      <vt:lpstr>6.1 Introduction</vt:lpstr>
      <vt:lpstr>6.2 Types of Membranes</vt:lpstr>
      <vt:lpstr>6.3 Skin and its tissues</vt:lpstr>
      <vt:lpstr>PowerPoint Presentation</vt:lpstr>
      <vt:lpstr>Epidermis</vt:lpstr>
      <vt:lpstr>PowerPoint Presentation</vt:lpstr>
      <vt:lpstr>PowerPoint Presentation</vt:lpstr>
      <vt:lpstr>Melanocytes</vt:lpstr>
      <vt:lpstr>Skin Color</vt:lpstr>
      <vt:lpstr>Dermis</vt:lpstr>
      <vt:lpstr>PowerPoint Presentation</vt:lpstr>
      <vt:lpstr>Subcutaneous Layer</vt:lpstr>
      <vt:lpstr>6.4 Accessory Organs of the Skin</vt:lpstr>
      <vt:lpstr>PowerPoint Presentation</vt:lpstr>
      <vt:lpstr>Sweat glands</vt:lpstr>
      <vt:lpstr>6.5 Temperature Regulation</vt:lpstr>
      <vt:lpstr>6.6 Healing of Wounds</vt:lpstr>
      <vt:lpstr>Formation of a Scab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Skin Disorders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the Integumentary System</dc:title>
  <dc:creator>Adam Goosby</dc:creator>
  <cp:lastModifiedBy>Adam Goosby</cp:lastModifiedBy>
  <cp:revision>8</cp:revision>
  <dcterms:created xsi:type="dcterms:W3CDTF">2013-05-27T17:41:11Z</dcterms:created>
  <dcterms:modified xsi:type="dcterms:W3CDTF">2013-05-27T18:55:53Z</dcterms:modified>
</cp:coreProperties>
</file>